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1" y="-50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16E8B50-C817-4374-89DB-F4B7F6BB1BC7}" type="datetimeFigureOut">
              <a:rPr lang="en-US" smtClean="0"/>
              <a:t>1/28/2013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682AFBE-0C17-43A6-8BE2-F01F1FE971D9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Tuesday</a:t>
            </a:r>
            <a:r>
              <a:rPr lang="en-US" dirty="0" smtClean="0"/>
              <a:t>, January </a:t>
            </a:r>
            <a:r>
              <a:rPr lang="en-US" dirty="0" smtClean="0"/>
              <a:t>29,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70313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Agenda: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TISK</a:t>
            </a:r>
            <a:r>
              <a:rPr lang="en-US" dirty="0" smtClean="0"/>
              <a:t>, No MM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Lesson 12-4: Functions</a:t>
            </a:r>
            <a:endParaRPr lang="en-US" dirty="0" smtClean="0"/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Homework: </a:t>
            </a:r>
            <a:r>
              <a:rPr lang="en-US" dirty="0" err="1" smtClean="0"/>
              <a:t>Ch</a:t>
            </a:r>
            <a:r>
              <a:rPr lang="en-US" dirty="0" smtClean="0"/>
              <a:t> 12 HW Packet #2, §12-4 problems</a:t>
            </a:r>
            <a:endParaRPr lang="en-US" dirty="0" smtClean="0"/>
          </a:p>
          <a:p>
            <a:r>
              <a:rPr lang="en-US" dirty="0" smtClean="0"/>
              <a:t>TISK Problems</a:t>
            </a:r>
          </a:p>
          <a:p>
            <a:pPr marL="541782" indent="-514350">
              <a:buAutoNum type="arabicPeriod"/>
            </a:pPr>
            <a:r>
              <a:rPr lang="en-US" dirty="0" smtClean="0"/>
              <a:t>Write an equation in slope-intercept form for a line that passes through the points (0, 4) and (-2, 6).</a:t>
            </a:r>
          </a:p>
          <a:p>
            <a:pPr marL="541782" indent="-514350">
              <a:buAutoNum type="arabicPeriod"/>
            </a:pPr>
            <a:r>
              <a:rPr lang="en-US" dirty="0" smtClean="0"/>
              <a:t>Find the probability of rolling a multiple of 3 on a fair 12-sided die numbered 1-12.</a:t>
            </a:r>
          </a:p>
          <a:p>
            <a:pPr marL="541782" indent="-514350">
              <a:buAutoNum type="arabicPeriod"/>
            </a:pPr>
            <a:r>
              <a:rPr lang="en-US" dirty="0" smtClean="0"/>
              <a:t>Write and solve a proportion: </a:t>
            </a:r>
            <a:br>
              <a:rPr lang="en-US" dirty="0" smtClean="0"/>
            </a:br>
            <a:r>
              <a:rPr lang="en-US" dirty="0" smtClean="0"/>
              <a:t>Four is what percent of 24?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8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§12-4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259080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Example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−2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r>
                  <a:rPr lang="en-US" b="0" i="0" dirty="0" smtClean="0"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This question asks you to take the rule and replace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with -1, then 2, then 0 and give the resulting output values.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2590800"/>
              </a:xfrm>
              <a:blipFill rotWithShape="1">
                <a:blip r:embed="rId2"/>
                <a:stretch>
                  <a:fillRect t="-6588" r="-1545" b="-3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447800" y="3962400"/>
                <a:ext cx="303204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640080" lvl="1" indent="-237744">
                  <a:spcBef>
                    <a:spcPts val="550"/>
                  </a:spcBef>
                  <a:buClr>
                    <a:srgbClr val="0099FF"/>
                  </a:buClr>
                  <a:buFont typeface="Verdana"/>
                  <a:buChar char="◦"/>
                </a:pP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=3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−2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962400"/>
                <a:ext cx="3032048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1169361" y="4485620"/>
                <a:ext cx="385983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640080" lvl="1" indent="-237744">
                  <a:spcBef>
                    <a:spcPts val="550"/>
                  </a:spcBef>
                  <a:buClr>
                    <a:srgbClr val="0099FF"/>
                  </a:buClr>
                  <a:buFont typeface="Verdana"/>
                  <a:buChar char="◦"/>
                </a:pP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=3</m:t>
                    </m:r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/>
                      </a:rPr>
                      <m:t>(−1)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−2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361" y="4485620"/>
                <a:ext cx="3859839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1169361" y="4963180"/>
                <a:ext cx="336290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640080" lvl="1" indent="-237744">
                  <a:spcBef>
                    <a:spcPts val="550"/>
                  </a:spcBef>
                  <a:buClr>
                    <a:srgbClr val="0099FF"/>
                  </a:buClr>
                  <a:buFont typeface="Verdana"/>
                  <a:buChar char="◦"/>
                </a:pP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/>
                      </a:rPr>
                      <m:t>−</m:t>
                    </m:r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/>
                      </a:rPr>
                      <m:t>3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−2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361" y="4963180"/>
                <a:ext cx="336290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1169361" y="5410200"/>
                <a:ext cx="273690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640080" lvl="1" indent="-237744">
                  <a:spcBef>
                    <a:spcPts val="550"/>
                  </a:spcBef>
                  <a:buClr>
                    <a:srgbClr val="0099FF"/>
                  </a:buClr>
                  <a:buFont typeface="Verdana"/>
                  <a:buChar char="◦"/>
                </a:pP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/>
                      </a:rPr>
                      <m:t>−</m:t>
                    </m:r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/>
                      </a:rPr>
                      <m:t>5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361" y="5410200"/>
                <a:ext cx="2736903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1298821" y="5933420"/>
            <a:ext cx="36541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2336" lvl="1">
              <a:spcBef>
                <a:spcPts val="550"/>
              </a:spcBef>
              <a:buClr>
                <a:srgbClr val="0099FF"/>
              </a:buClr>
            </a:pPr>
            <a:r>
              <a:rPr lang="en-US" dirty="0" smtClean="0">
                <a:solidFill>
                  <a:srgbClr val="000000"/>
                </a:solidFill>
              </a:rPr>
              <a:t>So for this rule, when  you input -1 you get an output of -5.</a:t>
            </a:r>
            <a:endParaRPr lang="en-US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554301" y="3962400"/>
                <a:ext cx="303204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640080" lvl="1" indent="-237744">
                  <a:spcBef>
                    <a:spcPts val="550"/>
                  </a:spcBef>
                  <a:buClr>
                    <a:srgbClr val="0099FF"/>
                  </a:buClr>
                  <a:buFont typeface="Verdana"/>
                  <a:buChar char="◦"/>
                </a:pP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=3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−2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4301" y="3962400"/>
                <a:ext cx="3032048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5275862" y="4485620"/>
                <a:ext cx="332443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640080" lvl="1" indent="-237744">
                  <a:spcBef>
                    <a:spcPts val="550"/>
                  </a:spcBef>
                  <a:buClr>
                    <a:srgbClr val="0099FF"/>
                  </a:buClr>
                  <a:buFont typeface="Verdana"/>
                  <a:buChar char="◦"/>
                </a:pP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=3</m:t>
                    </m:r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/>
                      </a:rPr>
                      <m:t>(2)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−2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862" y="4485620"/>
                <a:ext cx="3324436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5275862" y="4963180"/>
                <a:ext cx="282750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640080" lvl="1" indent="-237744">
                  <a:spcBef>
                    <a:spcPts val="550"/>
                  </a:spcBef>
                  <a:buClr>
                    <a:srgbClr val="0099FF"/>
                  </a:buClr>
                  <a:buFont typeface="Verdana"/>
                  <a:buChar char="◦"/>
                </a:pP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/>
                      </a:rPr>
                      <m:t>6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−2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862" y="4963180"/>
                <a:ext cx="2827505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5275862" y="5410200"/>
                <a:ext cx="220150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640080" lvl="1" indent="-237744">
                  <a:spcBef>
                    <a:spcPts val="550"/>
                  </a:spcBef>
                  <a:buClr>
                    <a:srgbClr val="0099FF"/>
                  </a:buClr>
                  <a:buFont typeface="Verdana"/>
                  <a:buChar char="◦"/>
                </a:pP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sz="2800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/>
                      </a:rPr>
                      <m:t>4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862" y="5410200"/>
                <a:ext cx="2201500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5405322" y="5933420"/>
            <a:ext cx="36541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2336" lvl="1">
              <a:spcBef>
                <a:spcPts val="550"/>
              </a:spcBef>
              <a:buClr>
                <a:srgbClr val="0099FF"/>
              </a:buClr>
            </a:pPr>
            <a:r>
              <a:rPr lang="en-US" dirty="0" smtClean="0">
                <a:solidFill>
                  <a:srgbClr val="000000"/>
                </a:solidFill>
              </a:rPr>
              <a:t>So for this rule, when  you input 2 you get an output of 4.</a:t>
            </a:r>
            <a:endParaRPr lang="en-US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5791200" y="1524000"/>
                <a:ext cx="2786611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02336" lvl="1">
                  <a:spcBef>
                    <a:spcPts val="550"/>
                  </a:spcBef>
                  <a:buClr>
                    <a:srgbClr val="0099FF"/>
                  </a:buClr>
                </a:pPr>
                <a:r>
                  <a:rPr lang="en-US" sz="2800" dirty="0" smtClean="0">
                    <a:solidFill>
                      <a:srgbClr val="000000"/>
                    </a:solidFill>
                  </a:rPr>
                  <a:t>You try it!  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1524000"/>
                <a:ext cx="2786611" cy="954107"/>
              </a:xfrm>
              <a:prstGeom prst="rect">
                <a:avLst/>
              </a:prstGeom>
              <a:blipFill rotWithShape="1">
                <a:blip r:embed="rId11"/>
                <a:stretch>
                  <a:fillRect t="-6369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854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§12-4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Domain</a:t>
            </a:r>
          </a:p>
          <a:p>
            <a:pPr lvl="1"/>
            <a:r>
              <a:rPr lang="en-US" dirty="0" smtClean="0"/>
              <a:t>All the values possible for the input.</a:t>
            </a:r>
          </a:p>
          <a:p>
            <a:r>
              <a:rPr lang="en-US" dirty="0" smtClean="0"/>
              <a:t>Range</a:t>
            </a:r>
          </a:p>
          <a:p>
            <a:pPr lvl="1"/>
            <a:r>
              <a:rPr lang="en-US" dirty="0" smtClean="0"/>
              <a:t>All the values possible for the output.</a:t>
            </a:r>
          </a:p>
          <a:p>
            <a:r>
              <a:rPr lang="en-US" dirty="0" smtClean="0"/>
              <a:t>Function</a:t>
            </a:r>
            <a:endParaRPr lang="en-US" dirty="0"/>
          </a:p>
          <a:p>
            <a:pPr lvl="1"/>
            <a:r>
              <a:rPr lang="en-US" dirty="0"/>
              <a:t>A rule that takes every input in the domain and maps it to exactly one output in the range.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83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§12-4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Relation</a:t>
                </a:r>
              </a:p>
              <a:p>
                <a:pPr lvl="1"/>
                <a:r>
                  <a:rPr lang="en-US" dirty="0" smtClean="0"/>
                  <a:t>A collection of inputs and outputs.</a:t>
                </a:r>
              </a:p>
              <a:p>
                <a:pPr lvl="1"/>
                <a:r>
                  <a:rPr lang="en-US" dirty="0" smtClean="0"/>
                  <a:t>Sometimes shown as a graph: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 smtClean="0"/>
              </a:p>
              <a:p>
                <a:pPr lvl="1"/>
                <a:endParaRPr lang="en-US" dirty="0"/>
              </a:p>
              <a:p>
                <a:pPr lvl="1"/>
                <a:r>
                  <a:rPr lang="en-US" dirty="0" smtClean="0"/>
                  <a:t>Sometimes shown as a table of values:</a:t>
                </a:r>
              </a:p>
              <a:p>
                <a:pPr lvl="1"/>
                <a:endParaRPr lang="en-US" dirty="0" smtClean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 smtClean="0"/>
              </a:p>
              <a:p>
                <a:pPr lvl="1"/>
                <a:r>
                  <a:rPr lang="en-US" dirty="0" smtClean="0"/>
                  <a:t>Sometimes shown as an equation: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7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066800"/>
            <a:ext cx="16097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41437"/>
              </p:ext>
            </p:extLst>
          </p:nvPr>
        </p:nvGraphicFramePr>
        <p:xfrm>
          <a:off x="7696200" y="3429000"/>
          <a:ext cx="9905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293"/>
                <a:gridCol w="5553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x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y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35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§12-4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you tell if a relation is a function?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/>
              <a:t>Check to see if every input has </a:t>
            </a:r>
            <a:r>
              <a:rPr lang="en-US" b="1" dirty="0" smtClean="0"/>
              <a:t>only one</a:t>
            </a:r>
            <a:r>
              <a:rPr lang="en-US" dirty="0" smtClean="0"/>
              <a:t> output.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817567"/>
              </p:ext>
            </p:extLst>
          </p:nvPr>
        </p:nvGraphicFramePr>
        <p:xfrm>
          <a:off x="2209800" y="3352800"/>
          <a:ext cx="9905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293"/>
                <a:gridCol w="5553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x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y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 descr="C:\Users\Dria\AppData\Local\Microsoft\Windows\Temporary Internet Files\Content.IE5\0EOKW23S\MC9004338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399" y="5245729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370881"/>
              </p:ext>
            </p:extLst>
          </p:nvPr>
        </p:nvGraphicFramePr>
        <p:xfrm>
          <a:off x="3733800" y="3352800"/>
          <a:ext cx="9905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293"/>
                <a:gridCol w="5553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x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y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 descr="C:\Users\Dria\AppData\Local\Microsoft\Windows\Temporary Internet Files\Content.IE5\0EOKW23S\MC9004338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399" y="5245729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739524"/>
              </p:ext>
            </p:extLst>
          </p:nvPr>
        </p:nvGraphicFramePr>
        <p:xfrm>
          <a:off x="5257800" y="3352800"/>
          <a:ext cx="9905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293"/>
                <a:gridCol w="5553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x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y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876657" y="3657600"/>
            <a:ext cx="1828943" cy="4572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867604" y="4419600"/>
            <a:ext cx="1828943" cy="4572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 descr="C:\Users\Dria\AppData\Local\Microsoft\Windows\Temporary Internet Files\Content.IE5\0EOKW23S\MC90043380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245729"/>
            <a:ext cx="1371457" cy="1371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00800" y="4001869"/>
            <a:ext cx="22098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The input of -1 has two outputs, 6 and 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353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10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§12-4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you tell if a relation is a function?</a:t>
            </a:r>
          </a:p>
          <a:p>
            <a:pPr marL="916686" lvl="1" indent="-514350">
              <a:buFont typeface="+mj-lt"/>
              <a:buAutoNum type="arabicPeriod" startAt="2"/>
            </a:pPr>
            <a:r>
              <a:rPr lang="en-US" dirty="0" smtClean="0"/>
              <a:t>Use the </a:t>
            </a:r>
            <a:r>
              <a:rPr lang="en-US" u="sng" dirty="0" smtClean="0"/>
              <a:t>v</a:t>
            </a:r>
            <a:r>
              <a:rPr lang="en-US" dirty="0" smtClean="0"/>
              <a:t>ertical </a:t>
            </a:r>
            <a:r>
              <a:rPr lang="en-US" u="sng" dirty="0" smtClean="0"/>
              <a:t>l</a:t>
            </a:r>
            <a:r>
              <a:rPr lang="en-US" dirty="0" smtClean="0"/>
              <a:t>ine </a:t>
            </a:r>
            <a:r>
              <a:rPr lang="en-US" u="sng" dirty="0" smtClean="0"/>
              <a:t>t</a:t>
            </a:r>
            <a:r>
              <a:rPr lang="en-US" dirty="0" smtClean="0"/>
              <a:t>est (VLT).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336176"/>
              </p:ext>
            </p:extLst>
          </p:nvPr>
        </p:nvGraphicFramePr>
        <p:xfrm>
          <a:off x="3276600" y="3810000"/>
          <a:ext cx="228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81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3048000" y="3657600"/>
            <a:ext cx="2667000" cy="2667000"/>
            <a:chOff x="3048000" y="3657600"/>
            <a:chExt cx="2667000" cy="266700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3048000" y="4953000"/>
              <a:ext cx="2667000" cy="0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419600" y="3657600"/>
              <a:ext cx="0" cy="2667000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>
            <a:off x="3376943" y="3733800"/>
            <a:ext cx="0" cy="2362200"/>
          </a:xfrm>
          <a:prstGeom prst="straightConnector1">
            <a:avLst/>
          </a:prstGeom>
          <a:ln w="38100">
            <a:solidFill>
              <a:schemeClr val="accent3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529343" y="3733800"/>
            <a:ext cx="0" cy="2362200"/>
          </a:xfrm>
          <a:prstGeom prst="straightConnector1">
            <a:avLst/>
          </a:prstGeom>
          <a:ln w="38100">
            <a:solidFill>
              <a:schemeClr val="accent3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733800" y="3733800"/>
            <a:ext cx="0" cy="2362200"/>
          </a:xfrm>
          <a:prstGeom prst="straightConnector1">
            <a:avLst/>
          </a:prstGeom>
          <a:ln w="38100">
            <a:solidFill>
              <a:schemeClr val="accent3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910343" y="3733800"/>
            <a:ext cx="0" cy="2362200"/>
          </a:xfrm>
          <a:prstGeom prst="straightConnector1">
            <a:avLst/>
          </a:prstGeom>
          <a:ln w="38100">
            <a:solidFill>
              <a:schemeClr val="accent3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114800" y="3733800"/>
            <a:ext cx="0" cy="2362200"/>
          </a:xfrm>
          <a:prstGeom prst="straightConnector1">
            <a:avLst/>
          </a:prstGeom>
          <a:ln w="38100">
            <a:solidFill>
              <a:schemeClr val="accent3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291343" y="3733800"/>
            <a:ext cx="0" cy="2362200"/>
          </a:xfrm>
          <a:prstGeom prst="straightConnector1">
            <a:avLst/>
          </a:prstGeom>
          <a:ln w="38100">
            <a:solidFill>
              <a:schemeClr val="accent3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495800" y="3733800"/>
            <a:ext cx="0" cy="2362200"/>
          </a:xfrm>
          <a:prstGeom prst="straightConnector1">
            <a:avLst/>
          </a:prstGeom>
          <a:ln w="38100">
            <a:solidFill>
              <a:schemeClr val="accent3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672343" y="3733800"/>
            <a:ext cx="0" cy="2362200"/>
          </a:xfrm>
          <a:prstGeom prst="straightConnector1">
            <a:avLst/>
          </a:prstGeom>
          <a:ln w="38100">
            <a:solidFill>
              <a:schemeClr val="accent3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876800" y="3733800"/>
            <a:ext cx="0" cy="2362200"/>
          </a:xfrm>
          <a:prstGeom prst="straightConnector1">
            <a:avLst/>
          </a:prstGeom>
          <a:ln w="38100">
            <a:solidFill>
              <a:schemeClr val="accent3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053343" y="3733800"/>
            <a:ext cx="0" cy="2362200"/>
          </a:xfrm>
          <a:prstGeom prst="straightConnector1">
            <a:avLst/>
          </a:prstGeom>
          <a:ln w="38100">
            <a:solidFill>
              <a:schemeClr val="accent3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257800" y="3733800"/>
            <a:ext cx="0" cy="2362200"/>
          </a:xfrm>
          <a:prstGeom prst="straightConnector1">
            <a:avLst/>
          </a:prstGeom>
          <a:ln w="38100">
            <a:solidFill>
              <a:schemeClr val="accent3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3376943" y="4227968"/>
            <a:ext cx="1910281" cy="1267485"/>
          </a:xfrm>
          <a:custGeom>
            <a:avLst/>
            <a:gdLst>
              <a:gd name="connsiteX0" fmla="*/ 0 w 1910281"/>
              <a:gd name="connsiteY0" fmla="*/ 1267485 h 1267485"/>
              <a:gd name="connsiteX1" fmla="*/ 162962 w 1910281"/>
              <a:gd name="connsiteY1" fmla="*/ 525101 h 1267485"/>
              <a:gd name="connsiteX2" fmla="*/ 787651 w 1910281"/>
              <a:gd name="connsiteY2" fmla="*/ 914400 h 1267485"/>
              <a:gd name="connsiteX3" fmla="*/ 1303699 w 1910281"/>
              <a:gd name="connsiteY3" fmla="*/ 905347 h 1267485"/>
              <a:gd name="connsiteX4" fmla="*/ 1910281 w 1910281"/>
              <a:gd name="connsiteY4" fmla="*/ 0 h 1267485"/>
              <a:gd name="connsiteX5" fmla="*/ 1910281 w 1910281"/>
              <a:gd name="connsiteY5" fmla="*/ 0 h 126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0281" h="1267485">
                <a:moveTo>
                  <a:pt x="0" y="1267485"/>
                </a:moveTo>
                <a:cubicBezTo>
                  <a:pt x="15843" y="925716"/>
                  <a:pt x="31687" y="583948"/>
                  <a:pt x="162962" y="525101"/>
                </a:cubicBezTo>
                <a:cubicBezTo>
                  <a:pt x="294237" y="466254"/>
                  <a:pt x="597528" y="851026"/>
                  <a:pt x="787651" y="914400"/>
                </a:cubicBezTo>
                <a:cubicBezTo>
                  <a:pt x="977774" y="977774"/>
                  <a:pt x="1116594" y="1057747"/>
                  <a:pt x="1303699" y="905347"/>
                </a:cubicBezTo>
                <a:cubicBezTo>
                  <a:pt x="1490804" y="752947"/>
                  <a:pt x="1910281" y="0"/>
                  <a:pt x="1910281" y="0"/>
                </a:cubicBezTo>
                <a:lnTo>
                  <a:pt x="1910281" y="0"/>
                </a:lnTo>
              </a:path>
            </a:pathLst>
          </a:custGeom>
          <a:noFill/>
          <a:ln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431263" y="4114735"/>
            <a:ext cx="1720159" cy="1534627"/>
          </a:xfrm>
          <a:custGeom>
            <a:avLst/>
            <a:gdLst>
              <a:gd name="connsiteX0" fmla="*/ 0 w 1720159"/>
              <a:gd name="connsiteY0" fmla="*/ 167554 h 1534627"/>
              <a:gd name="connsiteX1" fmla="*/ 941561 w 1720159"/>
              <a:gd name="connsiteY1" fmla="*/ 13645 h 1534627"/>
              <a:gd name="connsiteX2" fmla="*/ 1367074 w 1720159"/>
              <a:gd name="connsiteY2" fmla="*/ 475372 h 1534627"/>
              <a:gd name="connsiteX3" fmla="*/ 642796 w 1720159"/>
              <a:gd name="connsiteY3" fmla="*/ 1235863 h 1534627"/>
              <a:gd name="connsiteX4" fmla="*/ 1720159 w 1720159"/>
              <a:gd name="connsiteY4" fmla="*/ 1534627 h 1534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0159" h="1534627">
                <a:moveTo>
                  <a:pt x="0" y="167554"/>
                </a:moveTo>
                <a:cubicBezTo>
                  <a:pt x="356857" y="64948"/>
                  <a:pt x="713715" y="-37658"/>
                  <a:pt x="941561" y="13645"/>
                </a:cubicBezTo>
                <a:cubicBezTo>
                  <a:pt x="1169407" y="64948"/>
                  <a:pt x="1416868" y="271669"/>
                  <a:pt x="1367074" y="475372"/>
                </a:cubicBezTo>
                <a:cubicBezTo>
                  <a:pt x="1317280" y="679075"/>
                  <a:pt x="583949" y="1059321"/>
                  <a:pt x="642796" y="1235863"/>
                </a:cubicBezTo>
                <a:cubicBezTo>
                  <a:pt x="701644" y="1412406"/>
                  <a:pt x="1210901" y="1473516"/>
                  <a:pt x="1720159" y="1534627"/>
                </a:cubicBezTo>
              </a:path>
            </a:pathLst>
          </a:custGeom>
          <a:noFill/>
          <a:ln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058183" y="4049064"/>
            <a:ext cx="113233" cy="113233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038600" y="5296967"/>
            <a:ext cx="113233" cy="113233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382567" y="4114800"/>
            <a:ext cx="113233" cy="113233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362984" y="4876800"/>
            <a:ext cx="113233" cy="113233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343400" y="5449367"/>
            <a:ext cx="113233" cy="113233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5715000" y="3505516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Yes, it’s a function.  It passes the VLT.</a:t>
            </a:r>
            <a:endParaRPr 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7086457" y="5038564"/>
            <a:ext cx="20575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No, it’s not a function.  It fails the VLT.</a:t>
            </a:r>
            <a:endParaRPr lang="en-US" sz="2400" dirty="0"/>
          </a:p>
        </p:txBody>
      </p:sp>
      <p:pic>
        <p:nvPicPr>
          <p:cNvPr id="43" name="Picture 2" descr="C:\Users\Dria\AppData\Local\Microsoft\Windows\Temporary Internet Files\Content.IE5\0EOKW23S\MC9004338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8450" y="341988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3" descr="C:\Users\Dria\AppData\Local\Microsoft\Windows\Temporary Internet Files\Content.IE5\0EOKW23S\MC90043380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953000"/>
            <a:ext cx="1371457" cy="1371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9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500"/>
                            </p:stCondLst>
                            <p:childTnLst>
                              <p:par>
                                <p:cTn id="1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000"/>
                            </p:stCondLst>
                            <p:childTnLst>
                              <p:par>
                                <p:cTn id="1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000"/>
                            </p:stCondLst>
                            <p:childTnLst>
                              <p:par>
                                <p:cTn id="1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500"/>
                            </p:stCondLst>
                            <p:childTnLst>
                              <p:par>
                                <p:cTn id="1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0"/>
                            </p:stCondLst>
                            <p:childTnLst>
                              <p:par>
                                <p:cTn id="1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 animBg="1"/>
      <p:bldP spid="20" grpId="1" animBg="1"/>
      <p:bldP spid="23" grpId="0" animBg="1"/>
      <p:bldP spid="24" grpId="0" animBg="1"/>
      <p:bldP spid="37" grpId="0" animBg="1"/>
      <p:bldP spid="38" grpId="0" animBg="1"/>
      <p:bldP spid="39" grpId="0" animBg="1"/>
      <p:bldP spid="40" grpId="0" animBg="1"/>
      <p:bldP spid="35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§12-4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How can you tell if a relation is a function?</a:t>
                </a:r>
              </a:p>
              <a:p>
                <a:pPr marL="916686" lvl="1" indent="-514350">
                  <a:buFont typeface="+mj-lt"/>
                  <a:buAutoNum type="arabicPeriod" startAt="3"/>
                </a:pPr>
                <a:r>
                  <a:rPr lang="en-US" dirty="0" smtClean="0"/>
                  <a:t>Look for disallowed things in the equation:</a:t>
                </a:r>
              </a:p>
              <a:p>
                <a:pPr marL="1163574" lvl="2" indent="-514350"/>
                <a:r>
                  <a:rPr lang="en-US" dirty="0" smtClean="0"/>
                  <a:t>Functions are not allowed to have…</a:t>
                </a:r>
              </a:p>
              <a:p>
                <a:pPr marL="1373886" lvl="3" indent="-514350"/>
                <a:r>
                  <a:rPr lang="en-US" dirty="0" smtClean="0"/>
                  <a:t>Variables in the denominator.</a:t>
                </a:r>
              </a:p>
              <a:p>
                <a:pPr marL="1373886" lvl="3" indent="-514350"/>
                <a:r>
                  <a:rPr lang="en-US" dirty="0" smtClean="0"/>
                  <a:t>Exponents greater than 1 on the </a:t>
                </a:r>
                <a:r>
                  <a:rPr lang="en-US" i="1" dirty="0" smtClean="0"/>
                  <a:t>y</a:t>
                </a:r>
                <a:r>
                  <a:rPr lang="en-US" dirty="0" smtClean="0"/>
                  <a:t> or square roots on the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.</a:t>
                </a:r>
              </a:p>
              <a:p>
                <a:pPr marL="1373886" lvl="3" indent="-514350"/>
                <a:r>
                  <a:rPr lang="en-US" dirty="0" smtClean="0"/>
                  <a:t>Negative exponents.</a:t>
                </a:r>
              </a:p>
              <a:p>
                <a:pPr marL="916686" lvl="1" indent="-514350"/>
                <a:r>
                  <a:rPr lang="en-US" dirty="0" smtClean="0"/>
                  <a:t>Is it a function?</a:t>
                </a:r>
              </a:p>
              <a:p>
                <a:pPr marL="1163574" lvl="2" indent="-514350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=5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endParaRPr lang="en-US" dirty="0" smtClean="0"/>
              </a:p>
              <a:p>
                <a:pPr marL="1163574" lvl="2" indent="-514350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−4</m:t>
                    </m:r>
                  </m:oMath>
                </a14:m>
                <a:endParaRPr lang="en-US" dirty="0" smtClean="0"/>
              </a:p>
              <a:p>
                <a:pPr marL="1163574" lvl="2" indent="-514350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1163574" lvl="2" indent="-514350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6" name="Picture 2" descr="C:\Users\Dria\AppData\Local\Microsoft\Windows\Temporary Internet Files\Content.IE5\0EOKW23S\MC90043380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038600"/>
            <a:ext cx="600480" cy="60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C:\Users\Dria\AppData\Local\Microsoft\Windows\Temporary Internet Files\Content.IE5\0EOKW23S\MC90043380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638800"/>
            <a:ext cx="600480" cy="60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3" descr="C:\Users\Dria\AppData\Local\Microsoft\Windows\Temporary Internet Files\Content.IE5\0EOKW23S\MC900433809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187" y="4495800"/>
            <a:ext cx="603504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3" descr="C:\Users\Dria\AppData\Local\Microsoft\Windows\Temporary Internet Files\Content.IE5\0EOKW23S\MC900433809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058" y="5035296"/>
            <a:ext cx="603504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791480" y="4114800"/>
            <a:ext cx="359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has no “illegal” items.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622691" y="4612886"/>
            <a:ext cx="359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has an exponent of 2 on the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4219669" y="5152382"/>
            <a:ext cx="359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has an </a:t>
            </a:r>
            <a:r>
              <a:rPr lang="en-US" i="1" dirty="0" smtClean="0"/>
              <a:t>x</a:t>
            </a:r>
            <a:r>
              <a:rPr lang="en-US" dirty="0" smtClean="0"/>
              <a:t> in the denominator.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4042306" y="5754374"/>
            <a:ext cx="359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has no “illegal” items.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66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45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§12-4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use </a:t>
            </a:r>
            <a:r>
              <a:rPr lang="en-US" b="1" i="1" dirty="0" smtClean="0"/>
              <a:t>set notation</a:t>
            </a:r>
            <a:r>
              <a:rPr lang="en-US" dirty="0" smtClean="0"/>
              <a:t> to indicate the values in the Domain and Range of a function.</a:t>
            </a:r>
          </a:p>
          <a:p>
            <a:r>
              <a:rPr lang="en-US" dirty="0" smtClean="0"/>
              <a:t>In set notation…</a:t>
            </a:r>
          </a:p>
          <a:p>
            <a:pPr lvl="1"/>
            <a:r>
              <a:rPr lang="en-US" dirty="0" smtClean="0"/>
              <a:t>{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, </a:t>
            </a:r>
            <a:r>
              <a:rPr lang="en-US" i="1" dirty="0" smtClean="0"/>
              <a:t>c</a:t>
            </a:r>
            <a:r>
              <a:rPr lang="en-US" dirty="0" smtClean="0"/>
              <a:t>, … } means a set of numbers</a:t>
            </a:r>
          </a:p>
          <a:p>
            <a:pPr lvl="2"/>
            <a:r>
              <a:rPr lang="en-US" dirty="0" smtClean="0"/>
              <a:t>{2, 4, 8, 11, 12}</a:t>
            </a:r>
          </a:p>
          <a:p>
            <a:pPr lvl="1"/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) means all the numbers starting at </a:t>
            </a:r>
            <a:r>
              <a:rPr lang="en-US" i="1" dirty="0" smtClean="0"/>
              <a:t>a</a:t>
            </a:r>
            <a:r>
              <a:rPr lang="en-US" dirty="0" smtClean="0"/>
              <a:t> and ending at </a:t>
            </a:r>
            <a:r>
              <a:rPr lang="en-US" i="1" dirty="0" smtClean="0"/>
              <a:t>b</a:t>
            </a:r>
            <a:r>
              <a:rPr lang="en-US" dirty="0" smtClean="0"/>
              <a:t>, but NOT INCLUDING </a:t>
            </a:r>
            <a:r>
              <a:rPr lang="en-US" i="1" dirty="0" smtClean="0"/>
              <a:t>a</a:t>
            </a:r>
            <a:r>
              <a:rPr lang="en-US" dirty="0" smtClean="0"/>
              <a:t> or </a:t>
            </a:r>
            <a:r>
              <a:rPr lang="en-US" i="1" dirty="0" smtClean="0"/>
              <a:t>b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(5, 12)</a:t>
            </a:r>
          </a:p>
          <a:p>
            <a:pPr lvl="1"/>
            <a:r>
              <a:rPr lang="en-US" dirty="0" smtClean="0"/>
              <a:t>[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] means all the numbers starting at </a:t>
            </a:r>
            <a:r>
              <a:rPr lang="en-US" i="1" dirty="0" smtClean="0"/>
              <a:t>a</a:t>
            </a:r>
            <a:r>
              <a:rPr lang="en-US" dirty="0" smtClean="0"/>
              <a:t> and ending at </a:t>
            </a:r>
            <a:r>
              <a:rPr lang="en-US" i="1" dirty="0" smtClean="0"/>
              <a:t>b</a:t>
            </a:r>
            <a:r>
              <a:rPr lang="en-US" dirty="0" smtClean="0"/>
              <a:t> and INCLUDES both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What do you think (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] means?</a:t>
            </a:r>
          </a:p>
          <a:p>
            <a:pPr lvl="1"/>
            <a:r>
              <a:rPr lang="en-US" dirty="0" smtClean="0"/>
              <a:t>What about [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) ?</a:t>
            </a:r>
          </a:p>
          <a:p>
            <a:pPr lvl="1"/>
            <a:r>
              <a:rPr lang="en-US" dirty="0" smtClean="0"/>
              <a:t>What about [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) U {</a:t>
            </a:r>
            <a:r>
              <a:rPr lang="en-US" i="1" dirty="0" smtClean="0"/>
              <a:t>c</a:t>
            </a:r>
            <a:r>
              <a:rPr lang="en-US" dirty="0" smtClean="0"/>
              <a:t>, </a:t>
            </a:r>
            <a:r>
              <a:rPr lang="en-US" i="1" dirty="0" smtClean="0"/>
              <a:t>d</a:t>
            </a:r>
            <a:r>
              <a:rPr lang="en-US" dirty="0" smtClean="0"/>
              <a:t>}?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93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§12-4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91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Give the domain and range of the following relations: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498435"/>
              </p:ext>
            </p:extLst>
          </p:nvPr>
        </p:nvGraphicFramePr>
        <p:xfrm>
          <a:off x="2156989" y="2286000"/>
          <a:ext cx="9905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293"/>
                <a:gridCol w="5553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x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y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47588" y="22961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Domain (D):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199707" y="22961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{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352107" y="22961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-2, 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771207" y="2296180"/>
            <a:ext cx="57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-1, 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195588" y="22961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0, 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424188" y="2296180"/>
            <a:ext cx="41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614688" y="2296180"/>
            <a:ext cx="41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}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185311" y="29718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Range (R): 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747788" y="29718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{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4900188" y="2971800"/>
            <a:ext cx="577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-3, 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5319288" y="2971800"/>
            <a:ext cx="57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-1, 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5743669" y="29718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1, 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972269" y="2971800"/>
            <a:ext cx="41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6162769" y="2971800"/>
            <a:ext cx="41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}</a:t>
            </a:r>
            <a:endParaRPr lang="en-US" sz="2800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601872"/>
              </p:ext>
            </p:extLst>
          </p:nvPr>
        </p:nvGraphicFramePr>
        <p:xfrm>
          <a:off x="3376188" y="4191000"/>
          <a:ext cx="228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381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</a:tr>
              <a:tr h="381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61633" marR="61633" marT="30816" marB="30816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633" marR="61633" marT="30816" marB="30816"/>
                </a:tc>
              </a:tr>
            </a:tbl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3147588" y="4038600"/>
            <a:ext cx="2667000" cy="2667000"/>
            <a:chOff x="3048000" y="3657600"/>
            <a:chExt cx="2667000" cy="266700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3048000" y="4953000"/>
              <a:ext cx="2667000" cy="0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419600" y="3657600"/>
              <a:ext cx="0" cy="2667000"/>
            </a:xfrm>
            <a:prstGeom prst="line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/>
          <p:nvPr/>
        </p:nvCxnSpPr>
        <p:spPr>
          <a:xfrm>
            <a:off x="3733800" y="4572000"/>
            <a:ext cx="381000" cy="0"/>
          </a:xfrm>
          <a:prstGeom prst="line">
            <a:avLst/>
          </a:prstGeom>
          <a:ln w="38100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541822" y="4953000"/>
            <a:ext cx="381000" cy="381000"/>
          </a:xfrm>
          <a:prstGeom prst="line">
            <a:avLst/>
          </a:prstGeom>
          <a:ln w="38100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743669" y="4191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Domain (D): </a:t>
            </a:r>
            <a:endParaRPr lang="en-US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6108826" y="471422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[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6261226" y="471422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-2, </a:t>
            </a:r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6680326" y="471422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-1] </a:t>
            </a:r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7137526" y="471422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U[0, </a:t>
            </a:r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7729019" y="4714220"/>
            <a:ext cx="41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7907448" y="4714220"/>
            <a:ext cx="41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]</a:t>
            </a:r>
            <a:endParaRPr lang="en-US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5931906" y="5398134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Range (R): </a:t>
            </a:r>
            <a:endParaRPr lang="en-US" sz="2800" dirty="0"/>
          </a:p>
        </p:txBody>
      </p:sp>
      <p:sp>
        <p:nvSpPr>
          <p:cNvPr id="38" name="TextBox 37"/>
          <p:cNvSpPr txBox="1"/>
          <p:nvPr/>
        </p:nvSpPr>
        <p:spPr>
          <a:xfrm>
            <a:off x="6195588" y="5921354"/>
            <a:ext cx="386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[</a:t>
            </a:r>
            <a:endParaRPr lang="en-US" sz="2800" dirty="0"/>
          </a:p>
        </p:txBody>
      </p:sp>
      <p:sp>
        <p:nvSpPr>
          <p:cNvPr id="39" name="TextBox 38"/>
          <p:cNvSpPr txBox="1"/>
          <p:nvPr/>
        </p:nvSpPr>
        <p:spPr>
          <a:xfrm>
            <a:off x="6347988" y="5921354"/>
            <a:ext cx="577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0, </a:t>
            </a:r>
            <a:endParaRPr lang="en-US" sz="2800" dirty="0"/>
          </a:p>
        </p:txBody>
      </p:sp>
      <p:sp>
        <p:nvSpPr>
          <p:cNvPr id="40" name="TextBox 39"/>
          <p:cNvSpPr txBox="1"/>
          <p:nvPr/>
        </p:nvSpPr>
        <p:spPr>
          <a:xfrm>
            <a:off x="6629400" y="5921354"/>
            <a:ext cx="57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1] </a:t>
            </a:r>
            <a:endParaRPr lang="en-US" sz="2800" dirty="0"/>
          </a:p>
        </p:txBody>
      </p:sp>
      <p:sp>
        <p:nvSpPr>
          <p:cNvPr id="41" name="TextBox 40"/>
          <p:cNvSpPr txBox="1"/>
          <p:nvPr/>
        </p:nvSpPr>
        <p:spPr>
          <a:xfrm>
            <a:off x="6972300" y="592135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 </a:t>
            </a:r>
            <a:endParaRPr lang="en-US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7315200" y="5921354"/>
            <a:ext cx="518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{2</a:t>
            </a:r>
            <a:endParaRPr lang="en-US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7610569" y="5921354"/>
            <a:ext cx="41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}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0535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§12-4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Functions have a special notation for their rules.</a:t>
                </a:r>
              </a:p>
              <a:p>
                <a:r>
                  <a:rPr lang="en-US" dirty="0" smtClean="0"/>
                  <a:t>When you write the rule of a function you use the notation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which is read “f of x” and means “this is the rule, </a:t>
                </a:r>
                <a:r>
                  <a:rPr lang="en-US" i="1" dirty="0" smtClean="0"/>
                  <a:t>f</a:t>
                </a:r>
                <a:r>
                  <a:rPr lang="en-US" dirty="0" smtClean="0"/>
                  <a:t>, where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is the variable.”  </a:t>
                </a:r>
              </a:p>
              <a:p>
                <a:pPr lvl="1"/>
                <a:r>
                  <a:rPr lang="en-US" dirty="0" smtClean="0"/>
                  <a:t>It does </a:t>
                </a:r>
                <a:r>
                  <a:rPr lang="en-US" b="1" u="sng" dirty="0" smtClean="0"/>
                  <a:t>NOT MEAN</a:t>
                </a:r>
                <a:r>
                  <a:rPr lang="en-US" dirty="0" smtClean="0"/>
                  <a:t> </a:t>
                </a:r>
                <a:r>
                  <a:rPr lang="en-US" i="1" dirty="0" smtClean="0"/>
                  <a:t>f</a:t>
                </a:r>
                <a:r>
                  <a:rPr lang="en-US" dirty="0" smtClean="0"/>
                  <a:t> times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 r="-34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6282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Vibrant">
      <a:dk1>
        <a:srgbClr val="000000"/>
      </a:dk1>
      <a:lt1>
        <a:srgbClr val="FFFFFF"/>
      </a:lt1>
      <a:dk2>
        <a:srgbClr val="000000"/>
      </a:dk2>
      <a:lt2>
        <a:srgbClr val="FE9999"/>
      </a:lt2>
      <a:accent1>
        <a:srgbClr val="0099FF"/>
      </a:accent1>
      <a:accent2>
        <a:srgbClr val="00B0F0"/>
      </a:accent2>
      <a:accent3>
        <a:srgbClr val="F88630"/>
      </a:accent3>
      <a:accent4>
        <a:srgbClr val="00B050"/>
      </a:accent4>
      <a:accent5>
        <a:srgbClr val="7030A0"/>
      </a:accent5>
      <a:accent6>
        <a:srgbClr val="FF66FF"/>
      </a:accent6>
      <a:hlink>
        <a:srgbClr val="9933FF"/>
      </a:hlink>
      <a:folHlink>
        <a:srgbClr val="BF654C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1870</TotalTime>
  <Words>853</Words>
  <Application>Microsoft Office PowerPoint</Application>
  <PresentationFormat>On-screen Show (4:3)</PresentationFormat>
  <Paragraphs>165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Tuesday, January 29, 2013</vt:lpstr>
      <vt:lpstr>§12-4 Functions</vt:lpstr>
      <vt:lpstr>§12-4 Functions</vt:lpstr>
      <vt:lpstr>§12-4 Functions</vt:lpstr>
      <vt:lpstr>§12-4 Functions</vt:lpstr>
      <vt:lpstr>§12-4 Functions</vt:lpstr>
      <vt:lpstr>§12-4 Functions</vt:lpstr>
      <vt:lpstr>§12-4 Functions</vt:lpstr>
      <vt:lpstr>§12-4 Functions</vt:lpstr>
      <vt:lpstr>§12-4 Functions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January 28, 2013</dc:title>
  <dc:creator>Dria</dc:creator>
  <cp:lastModifiedBy>Dria</cp:lastModifiedBy>
  <cp:revision>10</cp:revision>
  <dcterms:created xsi:type="dcterms:W3CDTF">2013-01-28T14:40:10Z</dcterms:created>
  <dcterms:modified xsi:type="dcterms:W3CDTF">2013-01-30T01:19:45Z</dcterms:modified>
</cp:coreProperties>
</file>